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2" r:id="rId3"/>
    <p:sldId id="271" r:id="rId4"/>
    <p:sldId id="269" r:id="rId5"/>
    <p:sldId id="273" r:id="rId6"/>
    <p:sldId id="270" r:id="rId7"/>
    <p:sldId id="272" r:id="rId8"/>
    <p:sldId id="268" r:id="rId9"/>
    <p:sldId id="264" r:id="rId10"/>
    <p:sldId id="266" r:id="rId11"/>
    <p:sldId id="261" r:id="rId12"/>
    <p:sldId id="274" r:id="rId13"/>
    <p:sldId id="275" r:id="rId14"/>
    <p:sldId id="276" r:id="rId15"/>
    <p:sldId id="277" r:id="rId16"/>
    <p:sldId id="282" r:id="rId17"/>
    <p:sldId id="279" r:id="rId18"/>
    <p:sldId id="278" r:id="rId19"/>
    <p:sldId id="280" r:id="rId20"/>
    <p:sldId id="281"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4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32803153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3E32D-8A05-4B82-8AE0-7C46727117B3}"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355746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167602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776362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321395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1185120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2810504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4059441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136263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100145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3E32D-8A05-4B82-8AE0-7C46727117B3}"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40028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73E32D-8A05-4B82-8AE0-7C46727117B3}"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277158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73E32D-8A05-4B82-8AE0-7C46727117B3}" type="datetimeFigureOut">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87256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73E32D-8A05-4B82-8AE0-7C46727117B3}"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258231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F73E32D-8A05-4B82-8AE0-7C46727117B3}" type="datetimeFigureOut">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271482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3E32D-8A05-4B82-8AE0-7C46727117B3}"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224618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3E32D-8A05-4B82-8AE0-7C46727117B3}"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ED2113-B28A-491F-A4DB-A2D84F01F3BA}" type="slidenum">
              <a:rPr lang="en-US" smtClean="0"/>
              <a:t>‹#›</a:t>
            </a:fld>
            <a:endParaRPr lang="en-US"/>
          </a:p>
        </p:txBody>
      </p:sp>
    </p:spTree>
    <p:extLst>
      <p:ext uri="{BB962C8B-B14F-4D97-AF65-F5344CB8AC3E}">
        <p14:creationId xmlns:p14="http://schemas.microsoft.com/office/powerpoint/2010/main" val="418843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73E32D-8A05-4B82-8AE0-7C46727117B3}" type="datetimeFigureOut">
              <a:rPr lang="en-US" smtClean="0"/>
              <a:t>2/18/2021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DED2113-B28A-491F-A4DB-A2D84F01F3BA}" type="slidenum">
              <a:rPr lang="en-US" smtClean="0"/>
              <a:t>‹#›</a:t>
            </a:fld>
            <a:endParaRPr lang="en-US"/>
          </a:p>
        </p:txBody>
      </p:sp>
    </p:spTree>
    <p:extLst>
      <p:ext uri="{BB962C8B-B14F-4D97-AF65-F5344CB8AC3E}">
        <p14:creationId xmlns:p14="http://schemas.microsoft.com/office/powerpoint/2010/main" val="243778186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hyperlink" Target="mailto:BSUAuniforms@cableone.net"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281" y="-1148863"/>
            <a:ext cx="11829886" cy="9099059"/>
          </a:xfrm>
          <a:prstGeom prst="rect">
            <a:avLst/>
          </a:prstGeom>
        </p:spPr>
      </p:pic>
      <p:sp>
        <p:nvSpPr>
          <p:cNvPr id="3" name="Subtitle 2"/>
          <p:cNvSpPr>
            <a:spLocks noGrp="1"/>
          </p:cNvSpPr>
          <p:nvPr>
            <p:ph type="body" idx="1"/>
          </p:nvPr>
        </p:nvSpPr>
        <p:spPr>
          <a:xfrm>
            <a:off x="1037492" y="5585057"/>
            <a:ext cx="10131428" cy="1447800"/>
          </a:xfrm>
        </p:spPr>
        <p:txBody>
          <a:bodyPr>
            <a:normAutofit/>
          </a:bodyPr>
          <a:lstStyle/>
          <a:p>
            <a:pPr algn="ctr"/>
            <a:r>
              <a:rPr lang="en-US" sz="4000" b="1" dirty="0">
                <a:latin typeface="Bookman Old Style" panose="02050604050505020204" pitchFamily="18" charset="0"/>
              </a:rPr>
              <a:t>Preparing  for the 2021 Season</a:t>
            </a:r>
          </a:p>
        </p:txBody>
      </p:sp>
      <p:sp>
        <p:nvSpPr>
          <p:cNvPr id="2" name="Title 1"/>
          <p:cNvSpPr>
            <a:spLocks noGrp="1"/>
          </p:cNvSpPr>
          <p:nvPr>
            <p:ph type="title"/>
          </p:nvPr>
        </p:nvSpPr>
        <p:spPr>
          <a:xfrm>
            <a:off x="992510" y="0"/>
            <a:ext cx="10131427" cy="3124199"/>
          </a:xfrm>
        </p:spPr>
        <p:txBody>
          <a:bodyPr>
            <a:normAutofit/>
          </a:bodyPr>
          <a:lstStyle/>
          <a:p>
            <a:pPr algn="ctr"/>
            <a:r>
              <a:rPr lang="en-US" sz="5400" b="1" dirty="0">
                <a:latin typeface="Bookman Old Style" panose="02050604050505020204" pitchFamily="18" charset="0"/>
              </a:rPr>
              <a:t>Good First Impressions</a:t>
            </a:r>
            <a:br>
              <a:rPr lang="en-US" sz="5400" b="1" dirty="0">
                <a:latin typeface="Bookman Old Style" panose="02050604050505020204" pitchFamily="18" charset="0"/>
              </a:rPr>
            </a:br>
            <a:r>
              <a:rPr lang="en-US" sz="5400" b="1" dirty="0">
                <a:latin typeface="Bookman Old Style" panose="02050604050505020204" pitchFamily="18" charset="0"/>
              </a:rPr>
              <a:t>Uniform</a:t>
            </a:r>
            <a:br>
              <a:rPr lang="en-US" sz="5400" b="1" dirty="0">
                <a:latin typeface="Bookman Old Style" panose="02050604050505020204" pitchFamily="18" charset="0"/>
              </a:rPr>
            </a:br>
            <a:r>
              <a:rPr lang="en-US" sz="5400" b="1" dirty="0">
                <a:latin typeface="Bookman Old Style" panose="02050604050505020204" pitchFamily="18" charset="0"/>
              </a:rPr>
              <a:t>Gear Bag</a:t>
            </a:r>
          </a:p>
        </p:txBody>
      </p:sp>
    </p:spTree>
    <p:extLst>
      <p:ext uri="{BB962C8B-B14F-4D97-AF65-F5344CB8AC3E}">
        <p14:creationId xmlns:p14="http://schemas.microsoft.com/office/powerpoint/2010/main" val="655925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16" y="70343"/>
            <a:ext cx="12027876" cy="1456267"/>
          </a:xfrm>
        </p:spPr>
        <p:txBody>
          <a:bodyPr>
            <a:normAutofit/>
          </a:bodyPr>
          <a:lstStyle/>
          <a:p>
            <a:pPr algn="ctr"/>
            <a:r>
              <a:rPr lang="en-US" sz="4400" dirty="0">
                <a:latin typeface="Bookman Old Style" panose="02050604050505020204" pitchFamily="18" charset="0"/>
              </a:rPr>
              <a:t>A</a:t>
            </a:r>
            <a:r>
              <a:rPr lang="en-US" sz="4400" cap="none" dirty="0">
                <a:latin typeface="Bookman Old Style" panose="02050604050505020204" pitchFamily="18" charset="0"/>
              </a:rPr>
              <a:t>ppearance is so much more</a:t>
            </a:r>
            <a:br>
              <a:rPr lang="en-US" sz="4400" cap="none" dirty="0">
                <a:latin typeface="Bookman Old Style" panose="02050604050505020204" pitchFamily="18" charset="0"/>
              </a:rPr>
            </a:br>
            <a:r>
              <a:rPr lang="en-US" sz="4400" cap="none" dirty="0">
                <a:latin typeface="Bookman Old Style" panose="02050604050505020204" pitchFamily="18" charset="0"/>
              </a:rPr>
              <a:t> than the uniform we wear</a:t>
            </a:r>
          </a:p>
        </p:txBody>
      </p:sp>
      <p:sp>
        <p:nvSpPr>
          <p:cNvPr id="3" name="TextBox 2"/>
          <p:cNvSpPr txBox="1"/>
          <p:nvPr/>
        </p:nvSpPr>
        <p:spPr>
          <a:xfrm>
            <a:off x="177096" y="1141047"/>
            <a:ext cx="11848122" cy="1107996"/>
          </a:xfrm>
          <a:prstGeom prst="rect">
            <a:avLst/>
          </a:prstGeom>
          <a:noFill/>
        </p:spPr>
        <p:txBody>
          <a:bodyPr wrap="square" rtlCol="0">
            <a:spAutoFit/>
          </a:bodyPr>
          <a:lstStyle/>
          <a:p>
            <a:endParaRPr lang="en-US" b="1" dirty="0"/>
          </a:p>
          <a:p>
            <a:pPr algn="ctr"/>
            <a:r>
              <a:rPr lang="en-US" sz="2400" dirty="0"/>
              <a:t>“The appearance of officials is most important, for both the respect of players coaches and spectators, as well as for </a:t>
            </a:r>
            <a:r>
              <a:rPr lang="en-US" sz="2400" dirty="0">
                <a:solidFill>
                  <a:srgbClr val="FFFF00"/>
                </a:solidFill>
              </a:rPr>
              <a:t>comfort and safety.”</a:t>
            </a:r>
          </a:p>
        </p:txBody>
      </p:sp>
      <p:pic>
        <p:nvPicPr>
          <p:cNvPr id="12" name="Picture 11"/>
          <p:cNvPicPr>
            <a:picLocks noChangeAspect="1"/>
          </p:cNvPicPr>
          <p:nvPr/>
        </p:nvPicPr>
        <p:blipFill>
          <a:blip r:embed="rId2"/>
          <a:stretch>
            <a:fillRect/>
          </a:stretch>
        </p:blipFill>
        <p:spPr>
          <a:xfrm>
            <a:off x="0" y="2524369"/>
            <a:ext cx="8247403" cy="4067908"/>
          </a:xfrm>
          <a:prstGeom prst="rect">
            <a:avLst/>
          </a:prstGeom>
        </p:spPr>
      </p:pic>
      <p:pic>
        <p:nvPicPr>
          <p:cNvPr id="11" name="Picture 10"/>
          <p:cNvPicPr>
            <a:picLocks noChangeAspect="1"/>
          </p:cNvPicPr>
          <p:nvPr/>
        </p:nvPicPr>
        <p:blipFill>
          <a:blip r:embed="rId3"/>
          <a:stretch>
            <a:fillRect/>
          </a:stretch>
        </p:blipFill>
        <p:spPr>
          <a:xfrm>
            <a:off x="7172807" y="2688499"/>
            <a:ext cx="5003560" cy="3755292"/>
          </a:xfrm>
          <a:prstGeom prst="rect">
            <a:avLst/>
          </a:prstGeom>
        </p:spPr>
      </p:pic>
    </p:spTree>
    <p:extLst>
      <p:ext uri="{BB962C8B-B14F-4D97-AF65-F5344CB8AC3E}">
        <p14:creationId xmlns:p14="http://schemas.microsoft.com/office/powerpoint/2010/main" val="32647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00902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62519"/>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sp>
        <p:nvSpPr>
          <p:cNvPr id="4" name="TextBox 3"/>
          <p:cNvSpPr txBox="1"/>
          <p:nvPr/>
        </p:nvSpPr>
        <p:spPr>
          <a:xfrm flipH="1">
            <a:off x="-3" y="637779"/>
            <a:ext cx="12191999" cy="5909310"/>
          </a:xfrm>
          <a:prstGeom prst="rect">
            <a:avLst/>
          </a:prstGeom>
          <a:noFill/>
        </p:spPr>
        <p:txBody>
          <a:bodyPr wrap="square" rtlCol="0">
            <a:spAutoFit/>
          </a:bodyPr>
          <a:lstStyle/>
          <a:p>
            <a:pPr algn="ctr"/>
            <a:r>
              <a:rPr lang="en-US" dirty="0">
                <a:latin typeface="Bookman Old Style" panose="02050604050505020204" pitchFamily="18" charset="0"/>
              </a:rPr>
              <a:t>It is imperative that all umpires wear identical color combinations</a:t>
            </a:r>
          </a:p>
          <a:p>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The proper uniform for an umpire consists of a powder blue shirt (pullover or button style) Navy Blue Shirt is approved in our local High School Association.  Confirm prior to arrival that the Navy shirt is the color of choice</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If an undershirt is worn under the powder blue shirt, it shall be white and short sleeved. Undershirt worn under Navy is always Navy.  If a long-sleeve undershirt or turtleneck is worn, it shall not be exposed.</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Heather gray or navy blue slacks are approved Nationally, our association has designated the heather gray pant as our pant color. Slacks should fit comfortably over leg guards.  Plate pants.  Flat front pant is approved</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A black belt with a small silver buckle completes the uniform</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Navy blue fitted cap, The fitted cap is mandatory and shall never be worn backwards.  Clean and free from stains or dirt</a:t>
            </a:r>
          </a:p>
          <a:p>
            <a:pPr marL="342900" indent="-342900">
              <a:buFont typeface="Arial" panose="020B0604020202020204" pitchFamily="34" charset="0"/>
              <a:buChar char="•"/>
            </a:pPr>
            <a:endParaRPr lang="en-US" dirty="0">
              <a:latin typeface="Bookman Old Style" panose="02050604050505020204" pitchFamily="18" charset="0"/>
            </a:endParaRPr>
          </a:p>
          <a:p>
            <a:pPr marL="342900" indent="-342900">
              <a:buFont typeface="Arial" panose="020B0604020202020204" pitchFamily="34" charset="0"/>
              <a:buChar char="•"/>
            </a:pPr>
            <a:r>
              <a:rPr lang="en-US" dirty="0">
                <a:latin typeface="Bookman Old Style" panose="02050604050505020204" pitchFamily="18" charset="0"/>
              </a:rPr>
              <a:t>Pullover style jackets or knit sweaters shall be solid navy blue. No patch other than the state association patch shall be worn on the uniform.  ¾ sleeve is approved for Third District</a:t>
            </a:r>
          </a:p>
        </p:txBody>
      </p:sp>
    </p:spTree>
    <p:extLst>
      <p:ext uri="{BB962C8B-B14F-4D97-AF65-F5344CB8AC3E}">
        <p14:creationId xmlns:p14="http://schemas.microsoft.com/office/powerpoint/2010/main" val="34583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barn(inVertical)">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arn(inVertical)">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barn(inVertical)">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barn(inVertical)">
                                      <p:cBhvr>
                                        <p:cTn id="29" dur="500"/>
                                        <p:tgtEl>
                                          <p:spTgt spid="4">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animEffect transition="in" filter="barn(inVertical)">
                                      <p:cBhvr>
                                        <p:cTn id="34" dur="500"/>
                                        <p:tgtEl>
                                          <p:spTgt spid="4">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animEffect transition="in" filter="barn(inVertical)">
                                      <p:cBhvr>
                                        <p:cTn id="39"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sp>
        <p:nvSpPr>
          <p:cNvPr id="4" name="TextBox 3"/>
          <p:cNvSpPr txBox="1"/>
          <p:nvPr/>
        </p:nvSpPr>
        <p:spPr>
          <a:xfrm flipH="1">
            <a:off x="332149" y="1244659"/>
            <a:ext cx="11719174"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Bookman Old Style" panose="02050604050505020204" pitchFamily="18" charset="0"/>
              </a:rPr>
              <a:t>Equipment for the plate umpire should offer the best in protection, mobility and comfort. </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A mask with a throat protector is required in F.P.  Invest in WENDY Pads</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The inside-style chest protector and leg guards are strongly recommended</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Shoes for the plate umpire should offer the maximum in protection with a hard shell or steel reinforced toe and steel or reinforced tongue. Soles should provide good traction.</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Shoes should be solid black with no white or colored markings. </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Navy or black socks that are at least midcalf length should be worn. </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The plate and base umpire(s) should use an indicator and plate/base brush.</a:t>
            </a:r>
          </a:p>
          <a:p>
            <a:endParaRPr lang="en-US" sz="2000" dirty="0">
              <a:latin typeface="Bookman Old Style" panose="02050604050505020204" pitchFamily="18" charset="0"/>
            </a:endParaRPr>
          </a:p>
          <a:p>
            <a:pPr marL="342900" indent="-342900">
              <a:buFont typeface="Arial" panose="020B0604020202020204" pitchFamily="34" charset="0"/>
              <a:buChar char="•"/>
            </a:pPr>
            <a:r>
              <a:rPr lang="en-US" sz="2000" dirty="0">
                <a:latin typeface="Bookman Old Style" panose="02050604050505020204" pitchFamily="18" charset="0"/>
              </a:rPr>
              <a:t>A ball bag the color of the slacks is mandatory for the plate umpire. Navy bags are acceptable with Gray slacks</a:t>
            </a:r>
          </a:p>
        </p:txBody>
      </p:sp>
    </p:spTree>
    <p:extLst>
      <p:ext uri="{BB962C8B-B14F-4D97-AF65-F5344CB8AC3E}">
        <p14:creationId xmlns:p14="http://schemas.microsoft.com/office/powerpoint/2010/main" val="16014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arn(inVertic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arn(inVertical)">
                                      <p:cBhvr>
                                        <p:cTn id="27" dur="500"/>
                                        <p:tgtEl>
                                          <p:spTgt spid="4">
                                            <p:txEl>
                                              <p:pRg st="8" end="8"/>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xEl>
                                              <p:pRg st="10" end="10"/>
                                            </p:txEl>
                                          </p:spTgt>
                                        </p:tgtEl>
                                        <p:attrNameLst>
                                          <p:attrName>style.visibility</p:attrName>
                                        </p:attrNameLst>
                                      </p:cBhvr>
                                      <p:to>
                                        <p:strVal val="visible"/>
                                      </p:to>
                                    </p:set>
                                    <p:animEffect transition="in" filter="barn(inVertical)">
                                      <p:cBhvr>
                                        <p:cTn id="30" dur="500"/>
                                        <p:tgtEl>
                                          <p:spTgt spid="4">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animEffect transition="in" filter="barn(inVertical)">
                                      <p:cBhvr>
                                        <p:cTn id="35" dur="500"/>
                                        <p:tgtEl>
                                          <p:spTgt spid="4">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Effect transition="in" filter="barn(inVertical)">
                                      <p:cBhvr>
                                        <p:cTn id="40"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sp>
        <p:nvSpPr>
          <p:cNvPr id="6" name="Rectangle 5"/>
          <p:cNvSpPr/>
          <p:nvPr/>
        </p:nvSpPr>
        <p:spPr>
          <a:xfrm>
            <a:off x="0" y="1974393"/>
            <a:ext cx="12129477" cy="3170099"/>
          </a:xfrm>
          <a:prstGeom prst="rect">
            <a:avLst/>
          </a:prstGeom>
        </p:spPr>
        <p:txBody>
          <a:bodyPr wrap="square">
            <a:spAutoFit/>
          </a:bodyPr>
          <a:lstStyle/>
          <a:p>
            <a:pPr marL="285750" indent="-285750">
              <a:buFont typeface="Arial" panose="020B0604020202020204" pitchFamily="34" charset="0"/>
              <a:buChar char="•"/>
            </a:pPr>
            <a:r>
              <a:rPr lang="en-US" sz="2000" dirty="0">
                <a:latin typeface="Bookman Old Style" panose="02050604050505020204" pitchFamily="18" charset="0"/>
              </a:rPr>
              <a:t>Umpire(s) should dress according to weather conditions and have additional or backup equipment at their disposal. </a:t>
            </a:r>
          </a:p>
          <a:p>
            <a:pPr marL="285750" indent="-285750">
              <a:buFont typeface="Arial" panose="020B0604020202020204" pitchFamily="34" charset="0"/>
              <a:buChar char="•"/>
            </a:pPr>
            <a:endParaRPr lang="en-US" sz="2000" dirty="0">
              <a:latin typeface="Bookman Old Style" panose="02050604050505020204" pitchFamily="18" charset="0"/>
            </a:endParaRPr>
          </a:p>
          <a:p>
            <a:pPr marL="285750" indent="-285750">
              <a:buFont typeface="Arial" panose="020B0604020202020204" pitchFamily="34" charset="0"/>
              <a:buChar char="•"/>
            </a:pPr>
            <a:r>
              <a:rPr lang="en-US" sz="2000" dirty="0">
                <a:latin typeface="Bookman Old Style" panose="02050604050505020204" pitchFamily="18" charset="0"/>
              </a:rPr>
              <a:t>Male umpires shall wear a protective cup.</a:t>
            </a:r>
          </a:p>
          <a:p>
            <a:endParaRPr lang="en-US" sz="2000" dirty="0">
              <a:latin typeface="Bookman Old Style" panose="02050604050505020204" pitchFamily="18" charset="0"/>
            </a:endParaRPr>
          </a:p>
          <a:p>
            <a:pPr marL="285750" indent="-285750">
              <a:buFont typeface="Arial" panose="020B0604020202020204" pitchFamily="34" charset="0"/>
              <a:buChar char="•"/>
            </a:pPr>
            <a:r>
              <a:rPr lang="en-US" sz="2000" dirty="0">
                <a:latin typeface="Bookman Old Style" panose="02050604050505020204" pitchFamily="18" charset="0"/>
              </a:rPr>
              <a:t>State associations may adopt other uniform options, as long it does not comprise the umpire(s) safety and all umpires are dressed alike.  IE Navy Ball Bags with heather gray slacks</a:t>
            </a:r>
          </a:p>
          <a:p>
            <a:endParaRPr lang="en-US" sz="2000" dirty="0">
              <a:latin typeface="Bookman Old Style" panose="02050604050505020204" pitchFamily="18" charset="0"/>
            </a:endParaRPr>
          </a:p>
          <a:p>
            <a:pPr marL="285750" indent="-285750">
              <a:buFont typeface="Arial" panose="020B0604020202020204" pitchFamily="34" charset="0"/>
              <a:buChar char="•"/>
            </a:pPr>
            <a:r>
              <a:rPr lang="en-US" sz="2000" dirty="0">
                <a:latin typeface="Bookman Old Style" panose="02050604050505020204" pitchFamily="18" charset="0"/>
              </a:rPr>
              <a:t>Jewelry, except for medical-alert bracelets and necklaces, shall not be worn.</a:t>
            </a:r>
          </a:p>
        </p:txBody>
      </p:sp>
    </p:spTree>
    <p:extLst>
      <p:ext uri="{BB962C8B-B14F-4D97-AF65-F5344CB8AC3E}">
        <p14:creationId xmlns:p14="http://schemas.microsoft.com/office/powerpoint/2010/main" val="141443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43177" y="886399"/>
            <a:ext cx="2307431" cy="5868759"/>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86399"/>
            <a:ext cx="5077214" cy="2304418"/>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25413" y="773668"/>
            <a:ext cx="3346994" cy="254225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23375" y="3340474"/>
            <a:ext cx="3343561" cy="3429147"/>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6920" y="4053768"/>
            <a:ext cx="4066384" cy="2694666"/>
          </a:xfrm>
          <a:prstGeom prst="rect">
            <a:avLst/>
          </a:prstGeom>
        </p:spPr>
      </p:pic>
    </p:spTree>
    <p:extLst>
      <p:ext uri="{BB962C8B-B14F-4D97-AF65-F5344CB8AC3E}">
        <p14:creationId xmlns:p14="http://schemas.microsoft.com/office/powerpoint/2010/main" val="257904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243281" y="639097"/>
            <a:ext cx="5696125" cy="3746634"/>
          </a:xfrm>
        </p:spPr>
        <p:txBody>
          <a:bodyPr vert="horz" lIns="91440" tIns="45720" rIns="91440" bIns="45720" rtlCol="0" anchor="b">
            <a:normAutofit/>
          </a:bodyPr>
          <a:lstStyle/>
          <a:p>
            <a:pPr algn="r"/>
            <a:r>
              <a:rPr lang="en-US" sz="4000" dirty="0"/>
              <a:t>Uniform and Equipment</a:t>
            </a:r>
            <a:br>
              <a:rPr lang="en-US" sz="4000" dirty="0"/>
            </a:br>
            <a:r>
              <a:rPr lang="en-US" sz="4000" dirty="0"/>
              <a:t>Another Shirt Option</a:t>
            </a:r>
          </a:p>
        </p:txBody>
      </p:sp>
      <p:pic>
        <p:nvPicPr>
          <p:cNvPr id="7" name="Picture 6">
            <a:extLst>
              <a:ext uri="{FF2B5EF4-FFF2-40B4-BE49-F238E27FC236}">
                <a16:creationId xmlns:a16="http://schemas.microsoft.com/office/drawing/2014/main" id="{D000B382-A4DC-4704-92DF-024AF90F2004}"/>
              </a:ext>
            </a:extLst>
          </p:cNvPr>
          <p:cNvPicPr>
            <a:picLocks noChangeAspect="1"/>
          </p:cNvPicPr>
          <p:nvPr/>
        </p:nvPicPr>
        <p:blipFill>
          <a:blip r:embed="rId4"/>
          <a:stretch>
            <a:fillRect/>
          </a:stretch>
        </p:blipFill>
        <p:spPr>
          <a:xfrm>
            <a:off x="6076606" y="684196"/>
            <a:ext cx="5471927" cy="548524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52982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58779" y="1593952"/>
            <a:ext cx="6108496" cy="424906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886" y="1502496"/>
            <a:ext cx="5744009" cy="4422816"/>
          </a:xfrm>
          <a:prstGeom prst="rect">
            <a:avLst/>
          </a:prstGeom>
        </p:spPr>
      </p:pic>
    </p:spTree>
    <p:extLst>
      <p:ext uri="{BB962C8B-B14F-4D97-AF65-F5344CB8AC3E}">
        <p14:creationId xmlns:p14="http://schemas.microsoft.com/office/powerpoint/2010/main" val="410155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33552" y="3623756"/>
            <a:ext cx="3121423" cy="3151905"/>
          </a:xfrm>
          <a:prstGeom prst="rect">
            <a:avLst/>
          </a:prstGeom>
        </p:spPr>
      </p:pic>
      <p:sp>
        <p:nvSpPr>
          <p:cNvPr id="8" name="Rectangle 7"/>
          <p:cNvSpPr/>
          <p:nvPr/>
        </p:nvSpPr>
        <p:spPr>
          <a:xfrm>
            <a:off x="62365" y="1126146"/>
            <a:ext cx="11637264" cy="3785652"/>
          </a:xfrm>
          <a:prstGeom prst="rect">
            <a:avLst/>
          </a:prstGeom>
        </p:spPr>
        <p:txBody>
          <a:bodyPr wrap="square">
            <a:spAutoFit/>
          </a:bodyPr>
          <a:lstStyle/>
          <a:p>
            <a:r>
              <a:rPr lang="en-US" sz="2000" dirty="0">
                <a:latin typeface="Bookman Old Style" panose="02050604050505020204" pitchFamily="18" charset="0"/>
              </a:rPr>
              <a:t>Designed with the same expertise used to develop the US military’s preferred helmet pads, Team Wendy's UMPS™ umpire mask replacement padding is lightweight and comfortable. It's the first commercially available padding designed using </a:t>
            </a:r>
            <a:r>
              <a:rPr lang="en-US" sz="2000" dirty="0" err="1">
                <a:latin typeface="Bookman Old Style" panose="02050604050505020204" pitchFamily="18" charset="0"/>
              </a:rPr>
              <a:t>Zorbium</a:t>
            </a:r>
            <a:r>
              <a:rPr lang="en-US" sz="2000" dirty="0">
                <a:latin typeface="Bookman Old Style" panose="02050604050505020204" pitchFamily="18" charset="0"/>
              </a:rPr>
              <a:t>® foam, known for significantly lowering the impact severity index and peak acceleration forces.</a:t>
            </a:r>
            <a:br>
              <a:rPr lang="en-US" sz="2000" dirty="0">
                <a:latin typeface="Bookman Old Style" panose="02050604050505020204" pitchFamily="18" charset="0"/>
              </a:rPr>
            </a:br>
            <a:r>
              <a:rPr lang="en-US" sz="2000" b="1" i="1" dirty="0">
                <a:latin typeface="Bookman Old Style" panose="02050604050505020204" pitchFamily="18" charset="0"/>
              </a:rPr>
              <a:t>Product Details</a:t>
            </a:r>
            <a:endParaRPr lang="en-US" sz="2000" dirty="0">
              <a:latin typeface="Bookman Old Style" panose="02050604050505020204" pitchFamily="18" charset="0"/>
            </a:endParaRPr>
          </a:p>
          <a:p>
            <a:r>
              <a:rPr lang="en-US" sz="2000" dirty="0">
                <a:latin typeface="Bookman Old Style" panose="02050604050505020204" pitchFamily="18" charset="0"/>
              </a:rPr>
              <a:t>Manages impact up to 40% more effectively than other commercially available umpire face mask pads</a:t>
            </a:r>
          </a:p>
          <a:p>
            <a:r>
              <a:rPr lang="en-US" sz="2000" dirty="0">
                <a:latin typeface="Bookman Old Style" panose="02050604050505020204" pitchFamily="18" charset="0"/>
              </a:rPr>
              <a:t>Lowers peak acceleration forces up to 30% better than similar products</a:t>
            </a:r>
          </a:p>
          <a:p>
            <a:r>
              <a:rPr lang="en-US" sz="2000" dirty="0">
                <a:latin typeface="Bookman Old Style" panose="02050604050505020204" pitchFamily="18" charset="0"/>
              </a:rPr>
              <a:t>Made with Team Wendy's energy-absorbing </a:t>
            </a:r>
            <a:r>
              <a:rPr lang="en-US" sz="2000" dirty="0" err="1">
                <a:latin typeface="Bookman Old Style" panose="02050604050505020204" pitchFamily="18" charset="0"/>
              </a:rPr>
              <a:t>Zorbium</a:t>
            </a:r>
            <a:r>
              <a:rPr lang="en-US" sz="2000" dirty="0">
                <a:latin typeface="Bookman Old Style" panose="02050604050505020204" pitchFamily="18" charset="0"/>
              </a:rPr>
              <a:t> foam</a:t>
            </a:r>
          </a:p>
          <a:p>
            <a:r>
              <a:rPr lang="en-US" sz="2000" dirty="0">
                <a:latin typeface="Bookman Old Style" panose="02050604050505020204" pitchFamily="18" charset="0"/>
              </a:rPr>
              <a:t>Machine washable and quick drying material</a:t>
            </a:r>
          </a:p>
          <a:p>
            <a:r>
              <a:rPr lang="en-US" sz="2000" dirty="0">
                <a:latin typeface="Bookman Old Style" panose="02050604050505020204" pitchFamily="18" charset="0"/>
              </a:rPr>
              <a:t>Covered with soft, moisture-wicking, anti-microbial microfiber fabric</a:t>
            </a:r>
          </a:p>
          <a:p>
            <a:r>
              <a:rPr lang="en-US" sz="2000" dirty="0">
                <a:latin typeface="Bookman Old Style" panose="02050604050505020204" pitchFamily="18" charset="0"/>
              </a:rPr>
              <a:t>Available in Black or Tan</a:t>
            </a:r>
          </a:p>
        </p:txBody>
      </p:sp>
    </p:spTree>
    <p:extLst>
      <p:ext uri="{BB962C8B-B14F-4D97-AF65-F5344CB8AC3E}">
        <p14:creationId xmlns:p14="http://schemas.microsoft.com/office/powerpoint/2010/main" val="53667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3236976" y="2512724"/>
            <a:ext cx="5715000" cy="707886"/>
          </a:xfrm>
          <a:prstGeom prst="rect">
            <a:avLst/>
          </a:prstGeom>
          <a:noFill/>
        </p:spPr>
        <p:txBody>
          <a:bodyPr wrap="square" rtlCol="0">
            <a:spAutoFit/>
          </a:bodyPr>
          <a:lstStyle/>
          <a:p>
            <a:r>
              <a:rPr lang="en-US" sz="4000" dirty="0">
                <a:latin typeface="Bookman Old Style" panose="02050604050505020204" pitchFamily="18" charset="0"/>
              </a:rPr>
              <a:t>Lets Talk Gear Bags…</a:t>
            </a:r>
          </a:p>
        </p:txBody>
      </p:sp>
    </p:spTree>
    <p:extLst>
      <p:ext uri="{BB962C8B-B14F-4D97-AF65-F5344CB8AC3E}">
        <p14:creationId xmlns:p14="http://schemas.microsoft.com/office/powerpoint/2010/main" val="350391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101611"/>
            <a:ext cx="10131425" cy="812793"/>
          </a:xfrm>
        </p:spPr>
        <p:txBody>
          <a:bodyPr/>
          <a:lstStyle/>
          <a:p>
            <a:pPr algn="ctr"/>
            <a:r>
              <a:rPr lang="en-US" dirty="0">
                <a:latin typeface="Bookman Old Style" panose="02050604050505020204" pitchFamily="18" charset="0"/>
              </a:rPr>
              <a:t>First Impressions</a:t>
            </a:r>
            <a:endParaRPr lang="en-US" dirty="0"/>
          </a:p>
        </p:txBody>
      </p:sp>
      <p:sp>
        <p:nvSpPr>
          <p:cNvPr id="5" name="TextBox 4"/>
          <p:cNvSpPr txBox="1"/>
          <p:nvPr/>
        </p:nvSpPr>
        <p:spPr>
          <a:xfrm>
            <a:off x="0" y="734652"/>
            <a:ext cx="12192000" cy="830997"/>
          </a:xfrm>
          <a:prstGeom prst="rect">
            <a:avLst/>
          </a:prstGeom>
          <a:noFill/>
        </p:spPr>
        <p:txBody>
          <a:bodyPr wrap="square" rtlCol="0">
            <a:spAutoFit/>
          </a:bodyPr>
          <a:lstStyle/>
          <a:p>
            <a:pPr algn="ctr"/>
            <a:r>
              <a:rPr lang="en-US" sz="2400" dirty="0">
                <a:latin typeface="Bookman Old Style" panose="02050604050505020204" pitchFamily="18" charset="0"/>
              </a:rPr>
              <a:t>Dress and maintain your </a:t>
            </a:r>
            <a:r>
              <a:rPr lang="en-US" sz="2400" dirty="0">
                <a:solidFill>
                  <a:srgbClr val="FFFF00"/>
                </a:solidFill>
                <a:latin typeface="Bookman Old Style" panose="02050604050505020204" pitchFamily="18" charset="0"/>
              </a:rPr>
              <a:t>appearance</a:t>
            </a:r>
            <a:r>
              <a:rPr lang="en-US" sz="2400" dirty="0">
                <a:latin typeface="Bookman Old Style" panose="02050604050505020204" pitchFamily="18" charset="0"/>
              </a:rPr>
              <a:t> in a manner befitting the </a:t>
            </a:r>
            <a:r>
              <a:rPr lang="en-US" sz="2400" dirty="0">
                <a:solidFill>
                  <a:srgbClr val="FFFF00"/>
                </a:solidFill>
                <a:latin typeface="Bookman Old Style" panose="02050604050505020204" pitchFamily="18" charset="0"/>
              </a:rPr>
              <a:t>dignity</a:t>
            </a:r>
            <a:r>
              <a:rPr lang="en-US" sz="2400" dirty="0">
                <a:latin typeface="Bookman Old Style" panose="02050604050505020204" pitchFamily="18" charset="0"/>
              </a:rPr>
              <a:t> and </a:t>
            </a:r>
            <a:r>
              <a:rPr lang="en-US" sz="2400" dirty="0">
                <a:solidFill>
                  <a:srgbClr val="FFFF00"/>
                </a:solidFill>
                <a:latin typeface="Bookman Old Style" panose="02050604050505020204" pitchFamily="18" charset="0"/>
              </a:rPr>
              <a:t>importance</a:t>
            </a:r>
            <a:r>
              <a:rPr lang="en-US" sz="2400" dirty="0">
                <a:latin typeface="Bookman Old Style" panose="02050604050505020204" pitchFamily="18" charset="0"/>
              </a:rPr>
              <a:t> </a:t>
            </a:r>
            <a:r>
              <a:rPr lang="en-US" sz="2400" dirty="0">
                <a:solidFill>
                  <a:srgbClr val="FFFF00"/>
                </a:solidFill>
                <a:latin typeface="Bookman Old Style" panose="02050604050505020204" pitchFamily="18" charset="0"/>
              </a:rPr>
              <a:t>of the umpire</a:t>
            </a:r>
            <a:r>
              <a:rPr lang="en-US" sz="2400" dirty="0">
                <a:latin typeface="Bookman Old Style" panose="02050604050505020204" pitchFamily="18" charset="0"/>
              </a:rPr>
              <a:t>.</a:t>
            </a:r>
          </a:p>
        </p:txBody>
      </p:sp>
      <p:pic>
        <p:nvPicPr>
          <p:cNvPr id="6" name="Picture 5"/>
          <p:cNvPicPr>
            <a:picLocks noChangeAspect="1"/>
          </p:cNvPicPr>
          <p:nvPr/>
        </p:nvPicPr>
        <p:blipFill>
          <a:blip r:embed="rId2"/>
          <a:stretch>
            <a:fillRect/>
          </a:stretch>
        </p:blipFill>
        <p:spPr>
          <a:xfrm>
            <a:off x="3850317" y="1928732"/>
            <a:ext cx="3879097" cy="4851667"/>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2542" y="1928732"/>
            <a:ext cx="3455982" cy="4851667"/>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9512" y="1928732"/>
            <a:ext cx="4051432" cy="4851667"/>
          </a:xfrm>
          <a:prstGeom prst="rect">
            <a:avLst/>
          </a:prstGeom>
        </p:spPr>
      </p:pic>
    </p:spTree>
    <p:extLst>
      <p:ext uri="{BB962C8B-B14F-4D97-AF65-F5344CB8AC3E}">
        <p14:creationId xmlns:p14="http://schemas.microsoft.com/office/powerpoint/2010/main" val="8940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287676" y="1608594"/>
            <a:ext cx="10609766" cy="4832092"/>
          </a:xfrm>
          <a:prstGeom prst="rect">
            <a:avLst/>
          </a:prstGeom>
          <a:noFill/>
        </p:spPr>
        <p:txBody>
          <a:bodyPr wrap="square" rtlCol="0">
            <a:spAutoFit/>
          </a:bodyPr>
          <a:lstStyle/>
          <a:p>
            <a:endParaRPr lang="en-US" sz="2800" dirty="0">
              <a:latin typeface="Bookman Old Style" panose="02050604050505020204" pitchFamily="18" charset="0"/>
            </a:endParaRPr>
          </a:p>
          <a:p>
            <a:r>
              <a:rPr lang="en-US" sz="2800" dirty="0">
                <a:latin typeface="Bookman Old Style" panose="02050604050505020204" pitchFamily="18" charset="0"/>
                <a:hlinkClick r:id="rId2">
                  <a:extLst>
                    <a:ext uri="{A12FA001-AC4F-418D-AE19-62706E023703}">
                      <ahyp:hlinkClr xmlns:ahyp="http://schemas.microsoft.com/office/drawing/2018/hyperlinkcolor" val="tx"/>
                    </a:ext>
                  </a:extLst>
                </a:hlinkClick>
              </a:rPr>
              <a:t>BSUAuniforms@cableone.net</a:t>
            </a:r>
            <a:endParaRPr lang="en-US" sz="2800" dirty="0">
              <a:latin typeface="Bookman Old Style" panose="02050604050505020204" pitchFamily="18" charset="0"/>
            </a:endParaRPr>
          </a:p>
          <a:p>
            <a:r>
              <a:rPr lang="en-US" sz="2800" dirty="0">
                <a:latin typeface="Bookman Old Style" panose="02050604050505020204" pitchFamily="18" charset="0"/>
              </a:rPr>
              <a:t>Ump-attire.com  (All)</a:t>
            </a:r>
          </a:p>
          <a:p>
            <a:r>
              <a:rPr lang="en-US" sz="2800" dirty="0">
                <a:latin typeface="Bookman Old Style" panose="02050604050505020204" pitchFamily="18" charset="0"/>
              </a:rPr>
              <a:t>Gerydavis.com  (Pants)</a:t>
            </a:r>
          </a:p>
          <a:p>
            <a:r>
              <a:rPr lang="en-US" sz="2800" dirty="0">
                <a:latin typeface="Bookman Old Style" panose="02050604050505020204" pitchFamily="18" charset="0"/>
              </a:rPr>
              <a:t>Smittyapparel.com  (</a:t>
            </a:r>
            <a:r>
              <a:rPr lang="en-US" sz="2800" dirty="0" err="1">
                <a:latin typeface="Bookman Old Style" panose="02050604050505020204" pitchFamily="18" charset="0"/>
              </a:rPr>
              <a:t>Smitty</a:t>
            </a:r>
            <a:r>
              <a:rPr lang="en-US" sz="2800" dirty="0">
                <a:latin typeface="Bookman Old Style" panose="02050604050505020204" pitchFamily="18" charset="0"/>
              </a:rPr>
              <a:t> Shirts)</a:t>
            </a:r>
          </a:p>
          <a:p>
            <a:r>
              <a:rPr lang="en-US" sz="2800" dirty="0">
                <a:latin typeface="Bookman Old Style" panose="02050604050505020204" pitchFamily="18" charset="0"/>
              </a:rPr>
              <a:t>Officialgear.com  (USA Softball)</a:t>
            </a:r>
          </a:p>
          <a:p>
            <a:r>
              <a:rPr lang="en-US" sz="2800" dirty="0">
                <a:latin typeface="Bookman Old Style" panose="02050604050505020204" pitchFamily="18" charset="0"/>
              </a:rPr>
              <a:t>Purchaseofficials.com  (All)</a:t>
            </a:r>
          </a:p>
          <a:p>
            <a:r>
              <a:rPr lang="en-US" sz="2800" dirty="0">
                <a:latin typeface="Bookman Old Style" panose="02050604050505020204" pitchFamily="18" charset="0"/>
              </a:rPr>
              <a:t>Honigs.com  (All)</a:t>
            </a:r>
          </a:p>
          <a:p>
            <a:r>
              <a:rPr lang="en-US" sz="2800" dirty="0">
                <a:latin typeface="Bookman Old Style" panose="02050604050505020204" pitchFamily="18" charset="0"/>
              </a:rPr>
              <a:t>NFHSofficialsstore.com  (All)</a:t>
            </a:r>
          </a:p>
          <a:p>
            <a:r>
              <a:rPr lang="en-US" sz="2800" dirty="0">
                <a:latin typeface="Bookman Old Style" panose="02050604050505020204" pitchFamily="18" charset="0"/>
              </a:rPr>
              <a:t>Umpjunk.com  (Line up card holder)</a:t>
            </a:r>
          </a:p>
          <a:p>
            <a:endParaRPr lang="en-US" sz="2800" dirty="0">
              <a:latin typeface="Bookman Old Style" panose="02050604050505020204" pitchFamily="18" charset="0"/>
            </a:endParaRPr>
          </a:p>
        </p:txBody>
      </p:sp>
    </p:spTree>
    <p:extLst>
      <p:ext uri="{BB962C8B-B14F-4D97-AF65-F5344CB8AC3E}">
        <p14:creationId xmlns:p14="http://schemas.microsoft.com/office/powerpoint/2010/main" val="196082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 y="531446"/>
            <a:ext cx="11676888" cy="1339036"/>
          </a:xfrm>
        </p:spPr>
        <p:txBody>
          <a:bodyPr>
            <a:normAutofit/>
          </a:bodyPr>
          <a:lstStyle/>
          <a:p>
            <a:pPr algn="ctr"/>
            <a:r>
              <a:rPr lang="en-US" sz="4400" dirty="0">
                <a:latin typeface="Bookman Old Style" panose="02050604050505020204" pitchFamily="18" charset="0"/>
              </a:rPr>
              <a:t>Don’t Be That Umpire…</a:t>
            </a:r>
          </a:p>
        </p:txBody>
      </p:sp>
      <p:pic>
        <p:nvPicPr>
          <p:cNvPr id="3" name="Picture 2"/>
          <p:cNvPicPr>
            <a:picLocks noChangeAspect="1"/>
          </p:cNvPicPr>
          <p:nvPr/>
        </p:nvPicPr>
        <p:blipFill>
          <a:blip r:embed="rId2"/>
          <a:stretch>
            <a:fillRect/>
          </a:stretch>
        </p:blipFill>
        <p:spPr>
          <a:xfrm>
            <a:off x="3729120" y="1619455"/>
            <a:ext cx="4271880" cy="5174537"/>
          </a:xfrm>
          <a:prstGeom prst="rect">
            <a:avLst/>
          </a:prstGeom>
        </p:spPr>
      </p:pic>
    </p:spTree>
    <p:extLst>
      <p:ext uri="{BB962C8B-B14F-4D97-AF65-F5344CB8AC3E}">
        <p14:creationId xmlns:p14="http://schemas.microsoft.com/office/powerpoint/2010/main" val="30369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13173" y="101608"/>
            <a:ext cx="5863496" cy="711196"/>
          </a:xfrm>
        </p:spPr>
        <p:txBody>
          <a:bodyPr/>
          <a:lstStyle/>
          <a:p>
            <a:pPr algn="ctr"/>
            <a:r>
              <a:rPr lang="en-US" dirty="0">
                <a:latin typeface="Bookman Old Style" panose="02050604050505020204" pitchFamily="18" charset="0"/>
              </a:rPr>
              <a:t>First Impressions</a:t>
            </a:r>
            <a:endParaRPr lang="en-US" dirty="0"/>
          </a:p>
        </p:txBody>
      </p:sp>
      <p:sp>
        <p:nvSpPr>
          <p:cNvPr id="5" name="TextBox 4"/>
          <p:cNvSpPr txBox="1"/>
          <p:nvPr/>
        </p:nvSpPr>
        <p:spPr>
          <a:xfrm>
            <a:off x="0" y="687758"/>
            <a:ext cx="12152924" cy="830997"/>
          </a:xfrm>
          <a:prstGeom prst="rect">
            <a:avLst/>
          </a:prstGeom>
          <a:noFill/>
        </p:spPr>
        <p:txBody>
          <a:bodyPr wrap="square" rtlCol="0">
            <a:spAutoFit/>
          </a:bodyPr>
          <a:lstStyle/>
          <a:p>
            <a:pPr algn="ctr"/>
            <a:r>
              <a:rPr lang="en-US" sz="2400" dirty="0">
                <a:latin typeface="Bookman Old Style" panose="02050604050505020204" pitchFamily="18" charset="0"/>
              </a:rPr>
              <a:t>To be a successful umpire, you will have to be proficient in </a:t>
            </a:r>
            <a:r>
              <a:rPr lang="en-US" sz="2400" dirty="0">
                <a:solidFill>
                  <a:srgbClr val="FFFF00"/>
                </a:solidFill>
                <a:latin typeface="Bookman Old Style" panose="02050604050505020204" pitchFamily="18" charset="0"/>
              </a:rPr>
              <a:t>appearance</a:t>
            </a:r>
            <a:r>
              <a:rPr lang="en-US" sz="2400" dirty="0">
                <a:latin typeface="Bookman Old Style" panose="02050604050505020204" pitchFamily="18" charset="0"/>
              </a:rPr>
              <a:t>, </a:t>
            </a:r>
            <a:r>
              <a:rPr lang="en-US" sz="2400" dirty="0">
                <a:solidFill>
                  <a:srgbClr val="FFFF00"/>
                </a:solidFill>
                <a:latin typeface="Bookman Old Style" panose="02050604050505020204" pitchFamily="18" charset="0"/>
              </a:rPr>
              <a:t>rule knowledge</a:t>
            </a:r>
            <a:r>
              <a:rPr lang="en-US" sz="2400" dirty="0">
                <a:latin typeface="Bookman Old Style" panose="02050604050505020204" pitchFamily="18" charset="0"/>
              </a:rPr>
              <a:t>, </a:t>
            </a:r>
            <a:r>
              <a:rPr lang="en-US" sz="2400" dirty="0">
                <a:solidFill>
                  <a:srgbClr val="FFFF00"/>
                </a:solidFill>
                <a:latin typeface="Bookman Old Style" panose="02050604050505020204" pitchFamily="18" charset="0"/>
              </a:rPr>
              <a:t>mechanics and </a:t>
            </a:r>
            <a:r>
              <a:rPr lang="en-US" sz="2400">
                <a:solidFill>
                  <a:srgbClr val="FFFF00"/>
                </a:solidFill>
                <a:latin typeface="Bookman Old Style" panose="02050604050505020204" pitchFamily="18" charset="0"/>
              </a:rPr>
              <a:t>game management</a:t>
            </a:r>
            <a:r>
              <a:rPr lang="en-US" sz="2400">
                <a:latin typeface="Bookman Old Style" panose="02050604050505020204" pitchFamily="18" charset="0"/>
              </a:rPr>
              <a:t>.</a:t>
            </a:r>
            <a:endParaRPr lang="en-US" sz="2400"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51631" y="1857807"/>
            <a:ext cx="3376243" cy="410803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837" y="1920914"/>
            <a:ext cx="3480611" cy="399926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21424" y="2132376"/>
            <a:ext cx="4781713" cy="3586284"/>
          </a:xfrm>
          <a:prstGeom prst="rect">
            <a:avLst/>
          </a:prstGeom>
        </p:spPr>
      </p:pic>
    </p:spTree>
    <p:extLst>
      <p:ext uri="{BB962C8B-B14F-4D97-AF65-F5344CB8AC3E}">
        <p14:creationId xmlns:p14="http://schemas.microsoft.com/office/powerpoint/2010/main" val="195808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0" y="78162"/>
            <a:ext cx="10115065" cy="703381"/>
          </a:xfrm>
        </p:spPr>
        <p:txBody>
          <a:bodyPr/>
          <a:lstStyle/>
          <a:p>
            <a:pPr algn="ctr"/>
            <a:r>
              <a:rPr lang="en-US" dirty="0">
                <a:latin typeface="Bookman Old Style" panose="02050604050505020204" pitchFamily="18" charset="0"/>
              </a:rPr>
              <a:t>First Impressions</a:t>
            </a:r>
            <a:endParaRPr lang="en-US" dirty="0"/>
          </a:p>
        </p:txBody>
      </p:sp>
      <p:sp>
        <p:nvSpPr>
          <p:cNvPr id="4" name="TextBox 3"/>
          <p:cNvSpPr txBox="1"/>
          <p:nvPr/>
        </p:nvSpPr>
        <p:spPr>
          <a:xfrm>
            <a:off x="0" y="734648"/>
            <a:ext cx="12192000" cy="400110"/>
          </a:xfrm>
          <a:prstGeom prst="rect">
            <a:avLst/>
          </a:prstGeom>
          <a:noFill/>
        </p:spPr>
        <p:txBody>
          <a:bodyPr wrap="square" rtlCol="0">
            <a:spAutoFit/>
          </a:bodyPr>
          <a:lstStyle/>
          <a:p>
            <a:pPr algn="ctr"/>
            <a:r>
              <a:rPr lang="en-US" sz="2000" dirty="0">
                <a:solidFill>
                  <a:srgbClr val="FFFF00"/>
                </a:solidFill>
                <a:latin typeface="Bookman Old Style" panose="02050604050505020204" pitchFamily="18" charset="0"/>
              </a:rPr>
              <a:t>Game management </a:t>
            </a:r>
            <a:r>
              <a:rPr lang="en-US" sz="2000" dirty="0">
                <a:latin typeface="Bookman Old Style" panose="02050604050505020204" pitchFamily="18" charset="0"/>
              </a:rPr>
              <a:t>starts when the players and spectators </a:t>
            </a:r>
            <a:r>
              <a:rPr lang="en-US" sz="2000" dirty="0">
                <a:solidFill>
                  <a:srgbClr val="FFFF00"/>
                </a:solidFill>
                <a:latin typeface="Bookman Old Style" panose="02050604050505020204" pitchFamily="18" charset="0"/>
              </a:rPr>
              <a:t>watch you </a:t>
            </a:r>
            <a:r>
              <a:rPr lang="en-US" sz="2000" dirty="0">
                <a:latin typeface="Bookman Old Style" panose="02050604050505020204" pitchFamily="18" charset="0"/>
              </a:rPr>
              <a:t>take the field.</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4527" y="2492403"/>
            <a:ext cx="4277593" cy="3208194"/>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5" y="2547727"/>
            <a:ext cx="4196861" cy="3168491"/>
          </a:xfrm>
          <a:prstGeom prst="rect">
            <a:avLst/>
          </a:prstGeom>
        </p:spPr>
      </p:pic>
      <p:pic>
        <p:nvPicPr>
          <p:cNvPr id="12" name="Picture 11"/>
          <p:cNvPicPr>
            <a:picLocks noChangeAspect="1"/>
          </p:cNvPicPr>
          <p:nvPr/>
        </p:nvPicPr>
        <p:blipFill>
          <a:blip r:embed="rId4"/>
          <a:stretch>
            <a:fillRect/>
          </a:stretch>
        </p:blipFill>
        <p:spPr>
          <a:xfrm>
            <a:off x="4215713" y="2743115"/>
            <a:ext cx="3700999" cy="2713428"/>
          </a:xfrm>
          <a:prstGeom prst="rect">
            <a:avLst/>
          </a:prstGeom>
        </p:spPr>
      </p:pic>
    </p:spTree>
    <p:extLst>
      <p:ext uri="{BB962C8B-B14F-4D97-AF65-F5344CB8AC3E}">
        <p14:creationId xmlns:p14="http://schemas.microsoft.com/office/powerpoint/2010/main" val="157521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0" y="31272"/>
            <a:ext cx="10115065" cy="703381"/>
          </a:xfrm>
        </p:spPr>
        <p:txBody>
          <a:bodyPr/>
          <a:lstStyle/>
          <a:p>
            <a:pPr algn="ctr"/>
            <a:r>
              <a:rPr lang="en-US" dirty="0">
                <a:latin typeface="Bookman Old Style" panose="02050604050505020204" pitchFamily="18" charset="0"/>
              </a:rPr>
              <a:t>First Impressions</a:t>
            </a:r>
            <a:endParaRPr lang="en-US" dirty="0"/>
          </a:p>
        </p:txBody>
      </p:sp>
      <p:sp>
        <p:nvSpPr>
          <p:cNvPr id="4" name="TextBox 3"/>
          <p:cNvSpPr txBox="1"/>
          <p:nvPr/>
        </p:nvSpPr>
        <p:spPr>
          <a:xfrm>
            <a:off x="0" y="656496"/>
            <a:ext cx="12192000" cy="400110"/>
          </a:xfrm>
          <a:prstGeom prst="rect">
            <a:avLst/>
          </a:prstGeom>
          <a:noFill/>
        </p:spPr>
        <p:txBody>
          <a:bodyPr wrap="square" rtlCol="0">
            <a:spAutoFit/>
          </a:bodyPr>
          <a:lstStyle/>
          <a:p>
            <a:pPr algn="ctr"/>
            <a:r>
              <a:rPr lang="en-US" sz="2000" dirty="0">
                <a:solidFill>
                  <a:srgbClr val="FFFF00"/>
                </a:solidFill>
                <a:latin typeface="Bookman Old Style" panose="02050604050505020204" pitchFamily="18" charset="0"/>
              </a:rPr>
              <a:t>Game management </a:t>
            </a:r>
            <a:r>
              <a:rPr lang="en-US" sz="2000" dirty="0">
                <a:latin typeface="Bookman Old Style" panose="02050604050505020204" pitchFamily="18" charset="0"/>
              </a:rPr>
              <a:t>starts when the players and spectators </a:t>
            </a:r>
            <a:r>
              <a:rPr lang="en-US" sz="2000" dirty="0">
                <a:solidFill>
                  <a:srgbClr val="FFFF00"/>
                </a:solidFill>
                <a:latin typeface="Bookman Old Style" panose="02050604050505020204" pitchFamily="18" charset="0"/>
              </a:rPr>
              <a:t>watch you </a:t>
            </a:r>
            <a:r>
              <a:rPr lang="en-US" sz="2000" dirty="0">
                <a:latin typeface="Bookman Old Style" panose="02050604050505020204" pitchFamily="18" charset="0"/>
              </a:rPr>
              <a:t>take the field.</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7939" y="1126167"/>
            <a:ext cx="3109918" cy="312677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9874" y="2961074"/>
            <a:ext cx="3304318" cy="2280102"/>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9667" y="4109919"/>
            <a:ext cx="4085348" cy="2732295"/>
          </a:xfrm>
          <a:prstGeom prst="rect">
            <a:avLst/>
          </a:prstGeom>
        </p:spPr>
      </p:pic>
      <p:pic>
        <p:nvPicPr>
          <p:cNvPr id="8" name="Picture 7"/>
          <p:cNvPicPr>
            <a:picLocks noChangeAspect="1"/>
          </p:cNvPicPr>
          <p:nvPr/>
        </p:nvPicPr>
        <p:blipFill>
          <a:blip r:embed="rId5"/>
          <a:stretch>
            <a:fillRect/>
          </a:stretch>
        </p:blipFill>
        <p:spPr>
          <a:xfrm>
            <a:off x="180428" y="1184317"/>
            <a:ext cx="4094587" cy="2723376"/>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43627" y="4300728"/>
            <a:ext cx="3821115" cy="2541486"/>
          </a:xfrm>
          <a:prstGeom prst="rect">
            <a:avLst/>
          </a:prstGeom>
        </p:spPr>
      </p:pic>
    </p:spTree>
    <p:extLst>
      <p:ext uri="{BB962C8B-B14F-4D97-AF65-F5344CB8AC3E}">
        <p14:creationId xmlns:p14="http://schemas.microsoft.com/office/powerpoint/2010/main" val="74424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262" y="31269"/>
            <a:ext cx="10035683" cy="609597"/>
          </a:xfrm>
        </p:spPr>
        <p:txBody>
          <a:bodyPr>
            <a:normAutofit fontScale="90000"/>
          </a:bodyPr>
          <a:lstStyle/>
          <a:p>
            <a:pPr algn="ctr"/>
            <a:r>
              <a:rPr lang="en-US" dirty="0">
                <a:latin typeface="Bookman Old Style" panose="02050604050505020204" pitchFamily="18" charset="0"/>
              </a:rPr>
              <a:t>First Impressions</a:t>
            </a:r>
            <a:endParaRPr lang="en-US" dirty="0"/>
          </a:p>
        </p:txBody>
      </p:sp>
      <p:sp>
        <p:nvSpPr>
          <p:cNvPr id="4" name="TextBox 3"/>
          <p:cNvSpPr txBox="1"/>
          <p:nvPr/>
        </p:nvSpPr>
        <p:spPr>
          <a:xfrm>
            <a:off x="0" y="601795"/>
            <a:ext cx="12152291" cy="954107"/>
          </a:xfrm>
          <a:prstGeom prst="rect">
            <a:avLst/>
          </a:prstGeom>
          <a:noFill/>
        </p:spPr>
        <p:txBody>
          <a:bodyPr wrap="square" rtlCol="0">
            <a:spAutoFit/>
          </a:bodyPr>
          <a:lstStyle/>
          <a:p>
            <a:pPr algn="ctr"/>
            <a:r>
              <a:rPr lang="en-US" sz="2800" dirty="0">
                <a:latin typeface="Bookman Old Style" panose="02050604050505020204" pitchFamily="18" charset="0"/>
              </a:rPr>
              <a:t>First impressions are so important — sometimes even in the parking lot, or any other time we talk with our partner(s).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358" y="2086711"/>
            <a:ext cx="4258934" cy="3173046"/>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055445"/>
            <a:ext cx="4272416" cy="3204312"/>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51387" y="1742830"/>
            <a:ext cx="3627738" cy="4861169"/>
          </a:xfrm>
          <a:prstGeom prst="rect">
            <a:avLst/>
          </a:prstGeom>
        </p:spPr>
      </p:pic>
    </p:spTree>
    <p:extLst>
      <p:ext uri="{BB962C8B-B14F-4D97-AF65-F5344CB8AC3E}">
        <p14:creationId xmlns:p14="http://schemas.microsoft.com/office/powerpoint/2010/main" val="198961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259" y="0"/>
            <a:ext cx="10131425" cy="807593"/>
          </a:xfrm>
        </p:spPr>
        <p:txBody>
          <a:bodyPr/>
          <a:lstStyle/>
          <a:p>
            <a:pPr algn="ctr"/>
            <a:r>
              <a:rPr lang="en-US" dirty="0">
                <a:latin typeface="Bookman Old Style" panose="02050604050505020204" pitchFamily="18" charset="0"/>
              </a:rPr>
              <a:t>First Impressions</a:t>
            </a:r>
            <a:endParaRPr lang="en-US" dirty="0"/>
          </a:p>
        </p:txBody>
      </p:sp>
      <p:sp>
        <p:nvSpPr>
          <p:cNvPr id="4" name="TextBox 3"/>
          <p:cNvSpPr txBox="1"/>
          <p:nvPr/>
        </p:nvSpPr>
        <p:spPr>
          <a:xfrm>
            <a:off x="39078" y="604392"/>
            <a:ext cx="12129477" cy="1569660"/>
          </a:xfrm>
          <a:prstGeom prst="rect">
            <a:avLst/>
          </a:prstGeom>
          <a:noFill/>
        </p:spPr>
        <p:txBody>
          <a:bodyPr wrap="square" rtlCol="0">
            <a:spAutoFit/>
          </a:bodyPr>
          <a:lstStyle/>
          <a:p>
            <a:pPr algn="ctr"/>
            <a:r>
              <a:rPr lang="en-US" sz="2400" dirty="0">
                <a:latin typeface="Bookman Old Style" panose="02050604050505020204" pitchFamily="18" charset="0"/>
              </a:rPr>
              <a:t>"You will never get a second chance to make a first impression!" </a:t>
            </a:r>
          </a:p>
          <a:p>
            <a:pPr algn="ctr"/>
            <a:endParaRPr lang="en-US" sz="2400" dirty="0">
              <a:latin typeface="Bookman Old Style" panose="02050604050505020204" pitchFamily="18" charset="0"/>
            </a:endParaRPr>
          </a:p>
          <a:p>
            <a:pPr algn="ctr"/>
            <a:r>
              <a:rPr lang="en-US" sz="2400" dirty="0">
                <a:latin typeface="Bookman Old Style" panose="02050604050505020204" pitchFamily="18" charset="0"/>
              </a:rPr>
              <a:t>Your </a:t>
            </a:r>
            <a:r>
              <a:rPr lang="en-US" sz="2400" dirty="0">
                <a:solidFill>
                  <a:srgbClr val="FFFF00"/>
                </a:solidFill>
                <a:latin typeface="Bookman Old Style" panose="02050604050505020204" pitchFamily="18" charset="0"/>
              </a:rPr>
              <a:t>appearance</a:t>
            </a:r>
            <a:r>
              <a:rPr lang="en-US" sz="2400" dirty="0">
                <a:latin typeface="Bookman Old Style" panose="02050604050505020204" pitchFamily="18" charset="0"/>
              </a:rPr>
              <a:t> should be </a:t>
            </a:r>
            <a:r>
              <a:rPr lang="en-US" sz="2400" dirty="0">
                <a:solidFill>
                  <a:srgbClr val="FFFF00"/>
                </a:solidFill>
                <a:latin typeface="Bookman Old Style" panose="02050604050505020204" pitchFamily="18" charset="0"/>
              </a:rPr>
              <a:t>impeccable</a:t>
            </a:r>
            <a:r>
              <a:rPr lang="en-US" sz="2400" dirty="0">
                <a:latin typeface="Bookman Old Style" panose="02050604050505020204" pitchFamily="18" charset="0"/>
              </a:rPr>
              <a:t> and your pregame</a:t>
            </a:r>
          </a:p>
          <a:p>
            <a:pPr algn="ctr"/>
            <a:r>
              <a:rPr lang="en-US" sz="2400" dirty="0">
                <a:latin typeface="Bookman Old Style" panose="02050604050505020204" pitchFamily="18" charset="0"/>
              </a:rPr>
              <a:t>duties performed in a </a:t>
            </a:r>
            <a:r>
              <a:rPr lang="en-US" sz="2400" dirty="0">
                <a:solidFill>
                  <a:srgbClr val="FFFF00"/>
                </a:solidFill>
                <a:latin typeface="Bookman Old Style" panose="02050604050505020204" pitchFamily="18" charset="0"/>
              </a:rPr>
              <a:t>friendly yet business-like manner</a:t>
            </a:r>
            <a:r>
              <a:rPr lang="en-US" sz="2400" dirty="0">
                <a:latin typeface="Bookman Old Style" panose="02050604050505020204" pitchFamily="18"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84767" y="2420274"/>
            <a:ext cx="5956415" cy="443772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8738" y="2993399"/>
            <a:ext cx="4587632" cy="3055677"/>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2384003"/>
            <a:ext cx="2985477" cy="4481812"/>
          </a:xfrm>
          <a:prstGeom prst="rect">
            <a:avLst/>
          </a:prstGeom>
        </p:spPr>
      </p:pic>
    </p:spTree>
    <p:extLst>
      <p:ext uri="{BB962C8B-B14F-4D97-AF65-F5344CB8AC3E}">
        <p14:creationId xmlns:p14="http://schemas.microsoft.com/office/powerpoint/2010/main" val="325465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1000"/>
                                        <p:tgtEl>
                                          <p:spTgt spid="4">
                                            <p:txEl>
                                              <p:pRg st="3" end="3"/>
                                            </p:txEl>
                                          </p:spTgt>
                                        </p:tgtEl>
                                      </p:cBhvr>
                                    </p:animEffect>
                                    <p:anim calcmode="lin" valueType="num">
                                      <p:cBhvr>
                                        <p:cTn id="2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2" y="23448"/>
            <a:ext cx="11271737" cy="875323"/>
          </a:xfrm>
        </p:spPr>
        <p:txBody>
          <a:bodyPr>
            <a:normAutofit/>
          </a:bodyPr>
          <a:lstStyle/>
          <a:p>
            <a:pPr algn="ctr"/>
            <a:r>
              <a:rPr lang="en-US" sz="4800" dirty="0">
                <a:latin typeface="Bookman Old Style" panose="02050604050505020204" pitchFamily="18" charset="0"/>
              </a:rPr>
              <a:t>Uniform and Equipment</a:t>
            </a:r>
          </a:p>
        </p:txBody>
      </p:sp>
      <p:sp>
        <p:nvSpPr>
          <p:cNvPr id="3" name="TextBox 2"/>
          <p:cNvSpPr txBox="1"/>
          <p:nvPr/>
        </p:nvSpPr>
        <p:spPr>
          <a:xfrm flipH="1">
            <a:off x="4470399" y="2485292"/>
            <a:ext cx="2344615" cy="721025"/>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4821491" y="1714136"/>
            <a:ext cx="7057939" cy="5089759"/>
          </a:xfrm>
          <a:prstGeom prst="rect">
            <a:avLst/>
          </a:prstGeom>
        </p:spPr>
      </p:pic>
      <p:pic>
        <p:nvPicPr>
          <p:cNvPr id="7" name="Picture 6"/>
          <p:cNvPicPr>
            <a:picLocks noChangeAspect="1"/>
          </p:cNvPicPr>
          <p:nvPr/>
        </p:nvPicPr>
        <p:blipFill>
          <a:blip r:embed="rId3"/>
          <a:stretch>
            <a:fillRect/>
          </a:stretch>
        </p:blipFill>
        <p:spPr>
          <a:xfrm>
            <a:off x="3342" y="990546"/>
            <a:ext cx="3937722" cy="5813349"/>
          </a:xfrm>
          <a:prstGeom prst="rect">
            <a:avLst/>
          </a:prstGeom>
        </p:spPr>
      </p:pic>
      <p:sp>
        <p:nvSpPr>
          <p:cNvPr id="4" name="TextBox 3"/>
          <p:cNvSpPr txBox="1"/>
          <p:nvPr/>
        </p:nvSpPr>
        <p:spPr>
          <a:xfrm flipH="1">
            <a:off x="62522" y="883139"/>
            <a:ext cx="12035691" cy="830997"/>
          </a:xfrm>
          <a:prstGeom prst="rect">
            <a:avLst/>
          </a:prstGeom>
          <a:noFill/>
        </p:spPr>
        <p:txBody>
          <a:bodyPr wrap="square" rtlCol="0">
            <a:spAutoFit/>
          </a:bodyPr>
          <a:lstStyle/>
          <a:p>
            <a:pPr algn="ctr"/>
            <a:r>
              <a:rPr lang="en-US" sz="2400" dirty="0">
                <a:latin typeface="Bookman Old Style" panose="02050604050505020204" pitchFamily="18" charset="0"/>
              </a:rPr>
              <a:t>The </a:t>
            </a:r>
            <a:r>
              <a:rPr lang="en-US" sz="2400" dirty="0">
                <a:solidFill>
                  <a:srgbClr val="FFFF00"/>
                </a:solidFill>
                <a:latin typeface="Bookman Old Style" panose="02050604050505020204" pitchFamily="18" charset="0"/>
              </a:rPr>
              <a:t>appearance of officials</a:t>
            </a:r>
            <a:r>
              <a:rPr lang="en-US" sz="2400" dirty="0">
                <a:latin typeface="Bookman Old Style" panose="02050604050505020204" pitchFamily="18" charset="0"/>
              </a:rPr>
              <a:t> is most important, for both the </a:t>
            </a:r>
            <a:r>
              <a:rPr lang="en-US" sz="2400" dirty="0">
                <a:solidFill>
                  <a:srgbClr val="FFFF00"/>
                </a:solidFill>
                <a:latin typeface="Bookman Old Style" panose="02050604050505020204" pitchFamily="18" charset="0"/>
              </a:rPr>
              <a:t>respect of players</a:t>
            </a:r>
            <a:r>
              <a:rPr lang="en-US" sz="2400" dirty="0">
                <a:latin typeface="Bookman Old Style" panose="02050604050505020204" pitchFamily="18" charset="0"/>
              </a:rPr>
              <a:t>, </a:t>
            </a:r>
            <a:r>
              <a:rPr lang="en-US" sz="2400" dirty="0">
                <a:solidFill>
                  <a:srgbClr val="FFFF00"/>
                </a:solidFill>
                <a:latin typeface="Bookman Old Style" panose="02050604050505020204" pitchFamily="18" charset="0"/>
              </a:rPr>
              <a:t>coaches and spectators</a:t>
            </a:r>
            <a:r>
              <a:rPr lang="en-US" sz="2400" dirty="0">
                <a:latin typeface="Bookman Old Style" panose="02050604050505020204" pitchFamily="18" charset="0"/>
              </a:rPr>
              <a:t>, as well as for </a:t>
            </a:r>
            <a:r>
              <a:rPr lang="en-US" sz="2400" dirty="0">
                <a:solidFill>
                  <a:srgbClr val="FFFF00"/>
                </a:solidFill>
                <a:latin typeface="Bookman Old Style" panose="02050604050505020204" pitchFamily="18" charset="0"/>
              </a:rPr>
              <a:t>comfort and safety</a:t>
            </a:r>
            <a:r>
              <a:rPr lang="en-US" sz="2400" dirty="0">
                <a:latin typeface="Bookman Old Style" panose="02050604050505020204" pitchFamily="18" charset="0"/>
              </a:rPr>
              <a:t>. </a:t>
            </a:r>
          </a:p>
        </p:txBody>
      </p:sp>
    </p:spTree>
    <p:extLst>
      <p:ext uri="{BB962C8B-B14F-4D97-AF65-F5344CB8AC3E}">
        <p14:creationId xmlns:p14="http://schemas.microsoft.com/office/powerpoint/2010/main" val="75351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16" y="62524"/>
            <a:ext cx="12027876" cy="1456267"/>
          </a:xfrm>
        </p:spPr>
        <p:txBody>
          <a:bodyPr>
            <a:normAutofit/>
          </a:bodyPr>
          <a:lstStyle/>
          <a:p>
            <a:pPr algn="ctr"/>
            <a:r>
              <a:rPr lang="en-US" sz="4400" dirty="0">
                <a:latin typeface="Bookman Old Style" panose="02050604050505020204" pitchFamily="18" charset="0"/>
              </a:rPr>
              <a:t>A</a:t>
            </a:r>
            <a:r>
              <a:rPr lang="en-US" sz="4400" cap="none" dirty="0">
                <a:latin typeface="Bookman Old Style" panose="02050604050505020204" pitchFamily="18" charset="0"/>
              </a:rPr>
              <a:t>ppearance is so much more</a:t>
            </a:r>
            <a:br>
              <a:rPr lang="en-US" sz="4400" cap="none" dirty="0">
                <a:latin typeface="Bookman Old Style" panose="02050604050505020204" pitchFamily="18" charset="0"/>
              </a:rPr>
            </a:br>
            <a:r>
              <a:rPr lang="en-US" sz="4400" cap="none" dirty="0">
                <a:latin typeface="Bookman Old Style" panose="02050604050505020204" pitchFamily="18" charset="0"/>
              </a:rPr>
              <a:t> than the uniform we wear</a:t>
            </a:r>
          </a:p>
        </p:txBody>
      </p:sp>
      <p:sp>
        <p:nvSpPr>
          <p:cNvPr id="3" name="TextBox 2"/>
          <p:cNvSpPr txBox="1"/>
          <p:nvPr/>
        </p:nvSpPr>
        <p:spPr>
          <a:xfrm>
            <a:off x="0" y="1675100"/>
            <a:ext cx="12137292" cy="1231106"/>
          </a:xfrm>
          <a:prstGeom prst="rect">
            <a:avLst/>
          </a:prstGeom>
          <a:noFill/>
        </p:spPr>
        <p:txBody>
          <a:bodyPr wrap="square" rtlCol="0">
            <a:spAutoFit/>
          </a:bodyPr>
          <a:lstStyle/>
          <a:p>
            <a:endParaRPr lang="en-US" sz="2400" b="1" dirty="0"/>
          </a:p>
          <a:p>
            <a:pPr algn="ctr"/>
            <a:r>
              <a:rPr lang="en-US" sz="2400" dirty="0">
                <a:latin typeface="Bookman Old Style" panose="02050604050505020204" pitchFamily="18" charset="0"/>
              </a:rPr>
              <a:t>“The appearance of officials is most important, for both the </a:t>
            </a:r>
            <a:r>
              <a:rPr lang="en-US" sz="2400" dirty="0">
                <a:solidFill>
                  <a:srgbClr val="FFFF00"/>
                </a:solidFill>
                <a:latin typeface="Bookman Old Style" panose="02050604050505020204" pitchFamily="18" charset="0"/>
              </a:rPr>
              <a:t>respect of players coaches and spectators</a:t>
            </a:r>
            <a:r>
              <a:rPr lang="en-US" sz="2400" dirty="0">
                <a:latin typeface="Bookman Old Style" panose="02050604050505020204" pitchFamily="18" charset="0"/>
              </a:rPr>
              <a:t>, as well as for comfort and safety.”</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342" y="3845165"/>
            <a:ext cx="4050886" cy="270562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29626" y="3829530"/>
            <a:ext cx="3429158" cy="270631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1760" y="3759201"/>
            <a:ext cx="4409214" cy="2791592"/>
          </a:xfrm>
          <a:prstGeom prst="rect">
            <a:avLst/>
          </a:prstGeom>
        </p:spPr>
      </p:pic>
    </p:spTree>
    <p:extLst>
      <p:ext uri="{BB962C8B-B14F-4D97-AF65-F5344CB8AC3E}">
        <p14:creationId xmlns:p14="http://schemas.microsoft.com/office/powerpoint/2010/main" val="221540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otalTime>169</TotalTime>
  <Words>887</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Calibri Light</vt:lpstr>
      <vt:lpstr>Celestial</vt:lpstr>
      <vt:lpstr>Good First Impressions Uniform Gear Bag</vt:lpstr>
      <vt:lpstr>First Impressions</vt:lpstr>
      <vt:lpstr>First Impressions</vt:lpstr>
      <vt:lpstr>First Impressions</vt:lpstr>
      <vt:lpstr>First Impressions</vt:lpstr>
      <vt:lpstr>First Impressions</vt:lpstr>
      <vt:lpstr>First Impressions</vt:lpstr>
      <vt:lpstr>Uniform and Equipment</vt:lpstr>
      <vt:lpstr>Appearance is so much more  than the uniform we wear</vt:lpstr>
      <vt:lpstr>Appearance is so much more  than the uniform we wear</vt:lpstr>
      <vt:lpstr>PowerPoint Presentation</vt:lpstr>
      <vt:lpstr>Uniform and Equipment</vt:lpstr>
      <vt:lpstr>Uniform and Equipment</vt:lpstr>
      <vt:lpstr>Uniform and Equipment</vt:lpstr>
      <vt:lpstr>Uniform and Equipment</vt:lpstr>
      <vt:lpstr>Uniform and Equipment Another Shirt Option</vt:lpstr>
      <vt:lpstr>Uniform and Equipment</vt:lpstr>
      <vt:lpstr>Uniform and Equipment</vt:lpstr>
      <vt:lpstr>Uniform and Equipment</vt:lpstr>
      <vt:lpstr>Uniform and Equipment</vt:lpstr>
      <vt:lpstr>Don’t Be That Umpire…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First Impressions Uniform Gear Bag</dc:title>
  <dc:creator>Clayton, Reed</dc:creator>
  <cp:lastModifiedBy>James Paull</cp:lastModifiedBy>
  <cp:revision>2</cp:revision>
  <dcterms:created xsi:type="dcterms:W3CDTF">2021-02-08T20:51:47Z</dcterms:created>
  <dcterms:modified xsi:type="dcterms:W3CDTF">2021-02-18T21:16:00Z</dcterms:modified>
</cp:coreProperties>
</file>